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  <p:sldId id="997" r:id="rId10"/>
    <p:sldId id="998" r:id="rId11"/>
    <p:sldId id="999" r:id="rId12"/>
    <p:sldId id="1000" r:id="rId13"/>
    <p:sldId id="1001" r:id="rId14"/>
    <p:sldId id="100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7  At weekends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time-Fun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people in Lucy’s family.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 father usually watches films at weekends.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 mother always does housework at weekends. She often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goes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usually flies kites at weekends. She sometimes draws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pictures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7882" y="147615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1136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1675" y="335699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01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6535"/>
            <a:ext cx="11485848" cy="48936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电子邮件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friends,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I’m Lili. I’m from Guiyang. I often visit my grandparents at weekends. They live in a small village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county. It is very beautiful. Near the village, there is a playground. I can watch the Village Super League on Saturday evening. It is called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Chao” in Chinese too. It is a football game among different villages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county.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683716"/>
            <a:ext cx="3355975" cy="614045"/>
          </a:xfrm>
          <a:prstGeom prst="rect">
            <a:avLst/>
          </a:prstGeom>
        </p:spPr>
      </p:pic>
      <p:pic>
        <p:nvPicPr>
          <p:cNvPr id="4" name="BS03.eps" descr="id:21474973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08720"/>
            <a:ext cx="10012045" cy="70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56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football players come from different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They’re farmers, students, drivers, workers, doctors and so on. All the people are very happy. In the playground, they can play football, dance and sing songs.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love the village life very much. How about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Lili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33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email is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Tony		B. Lili		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Lili’s grandparents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Lili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In Shandong.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Beijing.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012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48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all the football players come from the same village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Yes, they do.	B. No, they don’t.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don’t know.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phrase “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各行各业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0049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6760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66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746409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9058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9058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Yes, I do.	B. Yes, we can.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we 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9058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9058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289550" algn="l"/>
                <a:tab pos="9058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do.	B. No, I can’t.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I like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72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4744"/>
            <a:ext cx="10859135" cy="6216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644" y="2996952"/>
            <a:ext cx="28216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you dance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1139" y="4077072"/>
            <a:ext cx="39485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 you like swimming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24928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369115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likes swimming.	B. She often swims.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can swim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you’re right.	B. That’s right.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he does.	B. Yes, she does.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she is.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4224" y="1916832"/>
            <a:ext cx="51299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she do at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weekends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4224" y="3832791"/>
            <a:ext cx="351185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Let’s go fishing, Tim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9468" y="5489605"/>
            <a:ext cx="48828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Is your mother a teacher too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5386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56760" y="268304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7134" y="44918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根据所给中文或首字母提示填空。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Hai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aunt every weekend.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Tommy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after 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hot in summer. We usually go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dancing lessons at weekends.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cousin and I usually go shopping by car, but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go by bike.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2758" y="1511750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/>
              <a:t>isits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88836" y="2148196"/>
            <a:ext cx="1103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tudies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07174" y="2727260"/>
            <a:ext cx="1622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wimming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77053" y="3358080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always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13511" y="4068446"/>
            <a:ext cx="1640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/>
              <a:t>ometimes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47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2.eps" descr="id:21474972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6406" y="1052736"/>
            <a:ext cx="75355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390" y="1764042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 Yang usually do at 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—She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kite in the park.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Internet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—No, he doesn’t.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34766" y="2528488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83142" y="3178472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flies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74471" y="3789040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chat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02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going shopping on Sunday.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London 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50790" y="862590"/>
            <a:ext cx="881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likes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78782" y="1503124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74726" y="2150108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lives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Ling and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fishing at weekends.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like		B. are like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does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on Sunday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—She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picnic.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he;have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they;has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Miss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Li;has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6720" y="2573530"/>
            <a:ext cx="74888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主语是复数，因此动词用原形，故选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5140349"/>
            <a:ext cx="112165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cs typeface="Times New Roman" panose="02020603050405020304" pitchFamily="18" charset="0"/>
              </a:rPr>
              <a:t>可知问句的主语是第三人称单数，可排除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选项；答句的主语</a:t>
            </a:r>
            <a:r>
              <a:rPr lang="en-US" altLang="zh-CN" dirty="0"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cs typeface="Times New Roman" panose="02020603050405020304" pitchFamily="18" charset="0"/>
              </a:rPr>
              <a:t>是女性第三人称单数，动词用第三人称单数形式</a:t>
            </a:r>
            <a:r>
              <a:rPr lang="en-US" altLang="zh-CN" dirty="0">
                <a:cs typeface="Times New Roman" panose="02020603050405020304" pitchFamily="18" charset="0"/>
              </a:rPr>
              <a:t>has,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1744" y="331219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19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8081"/>
            <a:ext cx="11485848" cy="48936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often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doing homework	B. go home			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watches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cartoons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 study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—She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No.1 Primary School.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do;studies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does;study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does;studies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446865"/>
            <a:ext cx="10441160" cy="61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dirty="0">
                <a:cs typeface="Times New Roman" panose="02020603050405020304" pitchFamily="18" charset="0"/>
              </a:rPr>
              <a:t>主语</a:t>
            </a:r>
            <a:r>
              <a:rPr lang="en-US" altLang="zh-CN" sz="2600" dirty="0">
                <a:cs typeface="Times New Roman" panose="02020603050405020304" pitchFamily="18" charset="0"/>
              </a:rPr>
              <a:t>He</a:t>
            </a:r>
            <a:r>
              <a:rPr lang="zh-CN" altLang="zh-CN" sz="2600" dirty="0">
                <a:cs typeface="Times New Roman" panose="02020603050405020304" pitchFamily="18" charset="0"/>
              </a:rPr>
              <a:t>是第三人称单数，动词要用第三人称单数形式，故选</a:t>
            </a:r>
            <a:r>
              <a:rPr lang="en-US" altLang="zh-CN" sz="2600" dirty="0">
                <a:cs typeface="Times New Roman" panose="02020603050405020304" pitchFamily="18" charset="0"/>
              </a:rPr>
              <a:t>C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5380609"/>
            <a:ext cx="11305256" cy="1216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dirty="0">
                <a:cs typeface="Times New Roman" panose="02020603050405020304" pitchFamily="18" charset="0"/>
              </a:rPr>
              <a:t>问句主语是第三人称单数，所以要用助动词</a:t>
            </a:r>
            <a:r>
              <a:rPr lang="en-US" altLang="zh-CN" sz="2600" dirty="0">
                <a:cs typeface="Times New Roman" panose="02020603050405020304" pitchFamily="18" charset="0"/>
              </a:rPr>
              <a:t>does</a:t>
            </a:r>
            <a:r>
              <a:rPr lang="zh-CN" altLang="zh-CN" sz="2600" dirty="0">
                <a:cs typeface="Times New Roman" panose="02020603050405020304" pitchFamily="18" charset="0"/>
              </a:rPr>
              <a:t>；答句主语也是第三人称单数，</a:t>
            </a:r>
            <a:r>
              <a:rPr lang="en-US" altLang="zh-CN" sz="2600" dirty="0">
                <a:cs typeface="Times New Roman" panose="02020603050405020304" pitchFamily="18" charset="0"/>
              </a:rPr>
              <a:t>study</a:t>
            </a:r>
            <a:r>
              <a:rPr lang="zh-CN" altLang="zh-CN" sz="2600" dirty="0">
                <a:cs typeface="Times New Roman" panose="02020603050405020304" pitchFamily="18" charset="0"/>
              </a:rPr>
              <a:t>也要用第三人称单数形式，故选</a:t>
            </a:r>
            <a:r>
              <a:rPr lang="en-US" altLang="zh-CN" sz="2600" dirty="0">
                <a:cs typeface="Times New Roman" panose="02020603050405020304" pitchFamily="18" charset="0"/>
              </a:rPr>
              <a:t>C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7240" y="701322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C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8240" y="3089322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C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49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思维导图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05329" y="795430"/>
            <a:ext cx="3001645" cy="556260"/>
          </a:xfrm>
          <a:prstGeom prst="rect">
            <a:avLst/>
          </a:prstGeom>
        </p:spPr>
      </p:pic>
      <p:pic>
        <p:nvPicPr>
          <p:cNvPr id="4" name="T1.eps" descr="id:21474973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846734" y="1466454"/>
            <a:ext cx="8729429" cy="494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4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292</Words>
  <Application>Microsoft Office PowerPoint</Application>
  <PresentationFormat>自定义</PresentationFormat>
  <Paragraphs>109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2025-05-27T10:50:10Z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